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80" r:id="rId3"/>
    <p:sldId id="283" r:id="rId4"/>
    <p:sldId id="287" r:id="rId5"/>
    <p:sldId id="294" r:id="rId6"/>
    <p:sldId id="295" r:id="rId7"/>
    <p:sldId id="296" r:id="rId8"/>
    <p:sldId id="297" r:id="rId9"/>
    <p:sldId id="298" r:id="rId10"/>
    <p:sldId id="299" r:id="rId11"/>
    <p:sldId id="264" r:id="rId12"/>
    <p:sldId id="267" r:id="rId1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">
          <p15:clr>
            <a:srgbClr val="A4A3A4"/>
          </p15:clr>
        </p15:guide>
        <p15:guide id="2" pos="192">
          <p15:clr>
            <a:srgbClr val="A4A3A4"/>
          </p15:clr>
        </p15:guide>
        <p15:guide id="3" pos="55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FFFF66"/>
    <a:srgbClr val="FF6600"/>
    <a:srgbClr val="009900"/>
    <a:srgbClr val="00FF00"/>
    <a:srgbClr val="66FF33"/>
    <a:srgbClr val="3333FF"/>
    <a:srgbClr val="87CFAB"/>
    <a:srgbClr val="65C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71" autoAdjust="0"/>
    <p:restoredTop sz="80048" autoAdjust="0"/>
  </p:normalViewPr>
  <p:slideViewPr>
    <p:cSldViewPr snapToGrid="0" showGuides="1">
      <p:cViewPr varScale="1">
        <p:scale>
          <a:sx n="129" d="100"/>
          <a:sy n="129" d="100"/>
        </p:scale>
        <p:origin x="-1026" y="-84"/>
      </p:cViewPr>
      <p:guideLst>
        <p:guide orient="horz" pos="288"/>
        <p:guide pos="192"/>
        <p:guide pos="55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3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E878-9512-439F-8440-8E08472328B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64B9C-E476-461A-BD12-3F6FFA828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35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082" y="0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ECD3C33C-89A0-4180-8CC4-3899241956E8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6" y="4415157"/>
            <a:ext cx="5609588" cy="4183697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312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082" y="8830312"/>
            <a:ext cx="3037735" cy="464503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1A8C5D24-ACC7-404B-8D30-3BDD00C95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E57AA-10B7-4324-BB8E-89355852F2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2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4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2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3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5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0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3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1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85342" y="0"/>
            <a:ext cx="3071004" cy="6426099"/>
          </a:xfrm>
          <a:prstGeom prst="rect">
            <a:avLst/>
          </a:prstGeom>
          <a:gradFill flip="none" rotWithShape="1">
            <a:gsLst>
              <a:gs pos="0">
                <a:srgbClr val="008657">
                  <a:shade val="30000"/>
                  <a:satMod val="115000"/>
                </a:srgbClr>
              </a:gs>
              <a:gs pos="50000">
                <a:srgbClr val="008657">
                  <a:shade val="67500"/>
                  <a:satMod val="115000"/>
                </a:srgbClr>
              </a:gs>
              <a:gs pos="100000">
                <a:srgbClr val="008657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b="6294"/>
          <a:stretch/>
        </p:blipFill>
        <p:spPr>
          <a:xfrm>
            <a:off x="6085342" y="283"/>
            <a:ext cx="3075160" cy="6425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rgbClr val="00865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6164254" y="246498"/>
            <a:ext cx="2926080" cy="495547"/>
            <a:chOff x="2456597" y="3698543"/>
            <a:chExt cx="2538484" cy="429905"/>
          </a:xfrm>
        </p:grpSpPr>
        <p:sp>
          <p:nvSpPr>
            <p:cNvPr id="6" name="Rectangle 5"/>
            <p:cNvSpPr/>
            <p:nvPr userDrawn="1"/>
          </p:nvSpPr>
          <p:spPr>
            <a:xfrm>
              <a:off x="2456597" y="3698543"/>
              <a:ext cx="2538484" cy="429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192" y="3749307"/>
              <a:ext cx="2404872" cy="30508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 userDrawn="1"/>
        </p:nvGrpSpPr>
        <p:grpSpPr>
          <a:xfrm>
            <a:off x="845" y="6439412"/>
            <a:ext cx="9144000" cy="432562"/>
            <a:chOff x="845" y="6439412"/>
            <a:chExt cx="9144000" cy="432562"/>
          </a:xfrm>
        </p:grpSpPr>
        <p:pic>
          <p:nvPicPr>
            <p:cNvPr id="16" name="Picture 15" descr="40 inch_poster bar_sns green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" y="6439412"/>
              <a:ext cx="9144000" cy="420624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 userDrawn="1"/>
          </p:nvGrpSpPr>
          <p:grpSpPr>
            <a:xfrm>
              <a:off x="3018824" y="6442206"/>
              <a:ext cx="2991020" cy="429768"/>
              <a:chOff x="281974" y="6443612"/>
              <a:chExt cx="2991020" cy="42976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974" y="6443612"/>
                <a:ext cx="419379" cy="429768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08482" y="6545304"/>
                <a:ext cx="266451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+mj-lt"/>
                  </a:rPr>
                  <a:t>C</a:t>
                </a:r>
                <a:r>
                  <a:rPr lang="en-US" sz="600" dirty="0" smtClean="0">
                    <a:solidFill>
                      <a:schemeClr val="bg1"/>
                    </a:solidFill>
                    <a:latin typeface="+mj-lt"/>
                  </a:rPr>
                  <a:t>ENTER FOR </a:t>
                </a:r>
                <a:r>
                  <a:rPr lang="en-US" sz="800" dirty="0" smtClean="0">
                    <a:solidFill>
                      <a:schemeClr val="bg1"/>
                    </a:solidFill>
                    <a:latin typeface="+mj-lt"/>
                  </a:rPr>
                  <a:t>A</a:t>
                </a:r>
                <a:r>
                  <a:rPr lang="en-US" sz="600" dirty="0" smtClean="0">
                    <a:solidFill>
                      <a:schemeClr val="bg1"/>
                    </a:solidFill>
                    <a:latin typeface="+mj-lt"/>
                  </a:rPr>
                  <a:t>CCELERATING </a:t>
                </a:r>
                <a:r>
                  <a:rPr lang="en-US" sz="800" dirty="0" smtClean="0">
                    <a:solidFill>
                      <a:schemeClr val="bg1"/>
                    </a:solidFill>
                    <a:latin typeface="+mj-lt"/>
                  </a:rPr>
                  <a:t>M</a:t>
                </a:r>
                <a:r>
                  <a:rPr lang="en-US" sz="600" dirty="0" smtClean="0">
                    <a:solidFill>
                      <a:schemeClr val="bg1"/>
                    </a:solidFill>
                    <a:latin typeface="+mj-lt"/>
                  </a:rPr>
                  <a:t>ATERIALS </a:t>
                </a:r>
                <a:r>
                  <a:rPr lang="en-US" sz="800" dirty="0" smtClean="0">
                    <a:solidFill>
                      <a:schemeClr val="bg1"/>
                    </a:solidFill>
                    <a:latin typeface="+mj-lt"/>
                  </a:rPr>
                  <a:t>M</a:t>
                </a:r>
                <a:r>
                  <a:rPr lang="en-US" sz="600" dirty="0" smtClean="0">
                    <a:solidFill>
                      <a:schemeClr val="bg1"/>
                    </a:solidFill>
                    <a:latin typeface="+mj-lt"/>
                  </a:rPr>
                  <a:t>ODELLING</a:t>
                </a:r>
                <a:endParaRPr lang="en-US" sz="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706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22960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6560" y="1291787"/>
            <a:ext cx="8229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688586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8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8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40 inch_poster bar_sns green.pn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" y="6439412"/>
            <a:ext cx="9144000" cy="420624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018824" y="6442206"/>
            <a:ext cx="2991020" cy="429768"/>
            <a:chOff x="281974" y="6443612"/>
            <a:chExt cx="2991020" cy="4297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74" y="6443612"/>
              <a:ext cx="419379" cy="429768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08482" y="6545304"/>
              <a:ext cx="266451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C</a:t>
              </a:r>
              <a:r>
                <a:rPr lang="en-US" sz="600" dirty="0" smtClean="0">
                  <a:solidFill>
                    <a:schemeClr val="bg1"/>
                  </a:solidFill>
                  <a:latin typeface="+mj-lt"/>
                </a:rPr>
                <a:t>ENTER FOR </a:t>
              </a: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A</a:t>
              </a:r>
              <a:r>
                <a:rPr lang="en-US" sz="600" dirty="0" smtClean="0">
                  <a:solidFill>
                    <a:schemeClr val="bg1"/>
                  </a:solidFill>
                  <a:latin typeface="+mj-lt"/>
                </a:rPr>
                <a:t>CCELERATING </a:t>
              </a: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M</a:t>
              </a:r>
              <a:r>
                <a:rPr lang="en-US" sz="600" dirty="0" smtClean="0">
                  <a:solidFill>
                    <a:schemeClr val="bg1"/>
                  </a:solidFill>
                  <a:latin typeface="+mj-lt"/>
                </a:rPr>
                <a:t>ATERIALS </a:t>
              </a: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M</a:t>
              </a:r>
              <a:r>
                <a:rPr lang="en-US" sz="600" dirty="0" smtClean="0">
                  <a:solidFill>
                    <a:schemeClr val="bg1"/>
                  </a:solidFill>
                  <a:latin typeface="+mj-lt"/>
                </a:rPr>
                <a:t>ODELLING</a:t>
              </a:r>
              <a:endParaRPr lang="en-US" sz="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514350" indent="-514350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60.png"/><Relationship Id="rId5" Type="http://schemas.openxmlformats.org/officeDocument/2006/relationships/image" Target="../media/image5.wmf"/><Relationship Id="rId10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Relationship Id="rId1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DSFinterp1DFit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3635"/>
            <a:ext cx="6068906" cy="3785652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3200" dirty="0" smtClean="0"/>
              <a:t>Refinement </a:t>
            </a:r>
            <a:r>
              <a:rPr lang="en-US" sz="3200" b="1" dirty="0" smtClean="0"/>
              <a:t>of a </a:t>
            </a:r>
            <a:br>
              <a:rPr lang="en-US" sz="3200" b="1" dirty="0" smtClean="0"/>
            </a:br>
            <a:r>
              <a:rPr lang="en-US" sz="3200" b="1" dirty="0" smtClean="0"/>
              <a:t>Methyl </a:t>
            </a:r>
            <a:r>
              <a:rPr lang="en-US" sz="3200" b="1" dirty="0"/>
              <a:t>T</a:t>
            </a:r>
            <a:r>
              <a:rPr lang="en-US" sz="3200" b="1" dirty="0" smtClean="0"/>
              <a:t>orsional Potential against Quasi-elastic Neutron Scattering Experiments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516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Fit Using the Script Window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214708"/>
            <a:ext cx="9144000" cy="4697907"/>
            <a:chOff x="0" y="915304"/>
            <a:chExt cx="9144000" cy="46979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49388"/>
              <a:ext cx="9144000" cy="396382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82990" y="2605926"/>
              <a:ext cx="8861010" cy="671348"/>
            </a:xfrm>
            <a:prstGeom prst="rect">
              <a:avLst/>
            </a:prstGeom>
            <a:solidFill>
              <a:srgbClr val="7030A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207169" y="1730887"/>
              <a:ext cx="1423852" cy="933994"/>
              <a:chOff x="3984171" y="1765998"/>
              <a:chExt cx="1423852" cy="933994"/>
            </a:xfrm>
          </p:grpSpPr>
          <p:sp>
            <p:nvSpPr>
              <p:cNvPr id="7" name="Rectangular Callout 6"/>
              <p:cNvSpPr/>
              <p:nvPr/>
            </p:nvSpPr>
            <p:spPr>
              <a:xfrm>
                <a:off x="3984171" y="1765998"/>
                <a:ext cx="1423852" cy="933994"/>
              </a:xfrm>
              <a:prstGeom prst="wedgeRectCallout">
                <a:avLst>
                  <a:gd name="adj1" fmla="val -62576"/>
                  <a:gd name="adj2" fmla="val 85577"/>
                </a:avLst>
              </a:prstGeom>
              <a:solidFill>
                <a:schemeClr val="bg2"/>
              </a:soli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003768" y="1826726"/>
                <a:ext cx="13781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Load simulated I(</a:t>
                </a:r>
                <a:r>
                  <a:rPr lang="en-US" sz="1600" dirty="0" err="1" smtClean="0"/>
                  <a:t>Q,t,</a:t>
                </a:r>
                <a:r>
                  <a:rPr lang="en-US" sz="1600" b="1" i="1" dirty="0" err="1" smtClean="0"/>
                  <a:t>K</a:t>
                </a:r>
                <a:r>
                  <a:rPr lang="en-US" sz="1600" b="1" i="1" baseline="-25000" dirty="0" err="1" smtClean="0"/>
                  <a:t>i</a:t>
                </a:r>
                <a:r>
                  <a:rPr lang="en-US" sz="1600" dirty="0" smtClean="0"/>
                  <a:t>)</a:t>
                </a:r>
                <a:endParaRPr lang="en-US" sz="16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598597" y="915304"/>
              <a:ext cx="1423852" cy="1382122"/>
              <a:chOff x="1116874" y="1246749"/>
              <a:chExt cx="1423852" cy="1077218"/>
            </a:xfrm>
          </p:grpSpPr>
          <p:sp>
            <p:nvSpPr>
              <p:cNvPr id="13" name="Rectangular Callout 12"/>
              <p:cNvSpPr/>
              <p:nvPr/>
            </p:nvSpPr>
            <p:spPr>
              <a:xfrm>
                <a:off x="1116874" y="1267099"/>
                <a:ext cx="1423852" cy="822959"/>
              </a:xfrm>
              <a:prstGeom prst="wedgeRectCallout">
                <a:avLst>
                  <a:gd name="adj1" fmla="val -62576"/>
                  <a:gd name="adj2" fmla="val 85577"/>
                </a:avLst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43002" y="1246749"/>
                <a:ext cx="137813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Load experimental S(Q,E) and resolution</a:t>
                </a:r>
                <a:endParaRPr lang="en-US" sz="160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74898" y="4054110"/>
              <a:ext cx="8712926" cy="1335185"/>
            </a:xfrm>
            <a:prstGeom prst="rect">
              <a:avLst/>
            </a:prstGeom>
            <a:solidFill>
              <a:srgbClr val="00B05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1642" y="3281767"/>
              <a:ext cx="8712926" cy="772343"/>
            </a:xfrm>
            <a:prstGeom prst="rect">
              <a:avLst/>
            </a:prstGeom>
            <a:solidFill>
              <a:schemeClr val="accent4">
                <a:lumMod val="75000"/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449428" y="4167694"/>
              <a:ext cx="3538396" cy="584775"/>
              <a:chOff x="5449428" y="3981578"/>
              <a:chExt cx="3538396" cy="584775"/>
            </a:xfrm>
          </p:grpSpPr>
          <p:sp>
            <p:nvSpPr>
              <p:cNvPr id="21" name="Rectangular Callout 20"/>
              <p:cNvSpPr/>
              <p:nvPr/>
            </p:nvSpPr>
            <p:spPr>
              <a:xfrm>
                <a:off x="5449428" y="3984398"/>
                <a:ext cx="3538396" cy="570747"/>
              </a:xfrm>
              <a:prstGeom prst="wedgeRectCallout">
                <a:avLst>
                  <a:gd name="adj1" fmla="val -62576"/>
                  <a:gd name="adj2" fmla="val 85577"/>
                </a:avLst>
              </a:prstGeom>
              <a:solidFill>
                <a:schemeClr val="bg1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506237" y="3981578"/>
                <a:ext cx="34247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Define the fit function</a:t>
                </a:r>
              </a:p>
              <a:p>
                <a:pPr algn="ctr"/>
                <a:r>
                  <a:rPr lang="en-US" sz="1600" i="1" dirty="0" smtClean="0"/>
                  <a:t>a</a:t>
                </a:r>
                <a:r>
                  <a:rPr lang="en-US" sz="1600" i="1" baseline="-25000" dirty="0" smtClean="0"/>
                  <a:t>0</a:t>
                </a:r>
                <a:r>
                  <a:rPr lang="en-US" sz="1600" i="1" dirty="0" smtClean="0"/>
                  <a:t>*R(Q,E)+a</a:t>
                </a:r>
                <a:r>
                  <a:rPr lang="en-US" sz="1600" i="1" baseline="-25000" dirty="0" smtClean="0"/>
                  <a:t>1</a:t>
                </a:r>
                <a:r>
                  <a:rPr lang="en-US" sz="1600" i="1" dirty="0" smtClean="0"/>
                  <a:t>*S(Q,E)+LB</a:t>
                </a:r>
                <a:endParaRPr lang="en-US" sz="1600" i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086265" y="2622612"/>
              <a:ext cx="1872886" cy="830997"/>
              <a:chOff x="1598597" y="915304"/>
              <a:chExt cx="1872886" cy="830997"/>
            </a:xfrm>
          </p:grpSpPr>
          <p:sp>
            <p:nvSpPr>
              <p:cNvPr id="24" name="Rectangular Callout 23"/>
              <p:cNvSpPr/>
              <p:nvPr/>
            </p:nvSpPr>
            <p:spPr>
              <a:xfrm>
                <a:off x="1598597" y="941414"/>
                <a:ext cx="1872886" cy="804887"/>
              </a:xfrm>
              <a:prstGeom prst="wedgeRectCallout">
                <a:avLst>
                  <a:gd name="adj1" fmla="val -62576"/>
                  <a:gd name="adj2" fmla="val 85577"/>
                </a:avLst>
              </a:prstGeom>
              <a:solidFill>
                <a:schemeClr val="bg2"/>
              </a:solidFill>
              <a:ln w="127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24725" y="915304"/>
                <a:ext cx="18467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Fourier Transform and convolve with resolution</a:t>
                </a:r>
                <a:endParaRPr lang="en-US" sz="1600" dirty="0"/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428878" y="2824120"/>
              <a:ext cx="825388" cy="227045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756748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baseline="-25000" smtClean="0">
                        <a:latin typeface="Cambria Math"/>
                      </a:rPr>
                      <m:t>𝑚𝑜𝑑𝑒𝑙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)∙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)∙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𝑠𝑖𝑚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𝐸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+ </a:t>
                </a:r>
                <a:r>
                  <a:rPr lang="en-US" i="1" dirty="0" smtClean="0"/>
                  <a:t>L.B.</a:t>
                </a:r>
                <a:endParaRPr lang="en-US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6748"/>
                <a:ext cx="9144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/>
          <p:cNvSpPr/>
          <p:nvPr/>
        </p:nvSpPr>
        <p:spPr>
          <a:xfrm>
            <a:off x="773209" y="4840492"/>
            <a:ext cx="1041736" cy="2270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Test: Octa-Methyl Silsesquioxane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463" y="828288"/>
            <a:ext cx="2127392" cy="2651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241852" y="4788401"/>
            <a:ext cx="829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Eight NVT simulations of a single molecule, each 10ns long, at T=200K</a:t>
            </a:r>
          </a:p>
          <a:p>
            <a:pPr algn="ctr">
              <a:lnSpc>
                <a:spcPct val="150000"/>
              </a:lnSpc>
            </a:pPr>
            <a:r>
              <a:rPr lang="en-US" b="1" i="1" dirty="0" smtClean="0">
                <a:solidFill>
                  <a:srgbClr val="0070C0"/>
                </a:solidFill>
              </a:rPr>
              <a:t>K</a:t>
            </a:r>
            <a:r>
              <a:rPr lang="en-US" dirty="0" smtClean="0"/>
              <a:t>={0.04, 0.05, … , 0.11}</a:t>
            </a:r>
            <a:endParaRPr lang="en-US" i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73726" y="829582"/>
            <a:ext cx="2970044" cy="2740299"/>
            <a:chOff x="2136980" y="820197"/>
            <a:chExt cx="2970044" cy="2740299"/>
          </a:xfrm>
        </p:grpSpPr>
        <p:sp>
          <p:nvSpPr>
            <p:cNvPr id="6" name="TextBox 5"/>
            <p:cNvSpPr txBox="1"/>
            <p:nvPr/>
          </p:nvSpPr>
          <p:spPr>
            <a:xfrm>
              <a:off x="2465866" y="820197"/>
              <a:ext cx="2083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Methyl Rotations 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136980" y="1224519"/>
                  <a:ext cx="29700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𝑽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𝑲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𝒄𝒐𝒔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en-US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6980" y="1224519"/>
                  <a:ext cx="2970044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http://www.ks.uiuc.edu/Training/Tutorials/science/forcefield-tutorial/forcefield-html/img35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732" y="1755037"/>
              <a:ext cx="2098376" cy="172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/>
            <p:cNvSpPr/>
            <p:nvPr/>
          </p:nvSpPr>
          <p:spPr>
            <a:xfrm>
              <a:off x="2209082" y="820197"/>
              <a:ext cx="2802018" cy="274029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6107" y="2442187"/>
              <a:ext cx="49807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rgbClr val="FF0000"/>
                  </a:solidFill>
                </a:rPr>
                <a:t>2K</a:t>
              </a:r>
              <a:endParaRPr lang="en-US" sz="16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3483864" y="1877352"/>
              <a:ext cx="0" cy="146822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38462" y="3683655"/>
            <a:ext cx="8905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Experiments at BASIS@SNS:  </a:t>
            </a:r>
            <a:r>
              <a:rPr lang="en-US" i="1" dirty="0" err="1" smtClean="0">
                <a:sym typeface="Wingdings" panose="05000000000000000000" pitchFamily="2" charset="2"/>
              </a:rPr>
              <a:t>E</a:t>
            </a:r>
            <a:r>
              <a:rPr lang="en-US" i="1" baseline="-25000" dirty="0" err="1" smtClean="0">
                <a:sym typeface="Wingdings" panose="05000000000000000000" pitchFamily="2" charset="2"/>
              </a:rPr>
              <a:t>a</a:t>
            </a:r>
            <a:r>
              <a:rPr lang="en-US" i="1" dirty="0" smtClean="0">
                <a:sym typeface="Wingdings" panose="05000000000000000000" pitchFamily="2" charset="2"/>
              </a:rPr>
              <a:t>=1.22 Kcal/</a:t>
            </a:r>
            <a:r>
              <a:rPr lang="en-US" i="1" dirty="0" err="1" smtClean="0">
                <a:sym typeface="Wingdings" panose="05000000000000000000" pitchFamily="2" charset="2"/>
              </a:rPr>
              <a:t>mol</a:t>
            </a:r>
            <a:r>
              <a:rPr lang="en-US" i="1" dirty="0" smtClean="0">
                <a:sym typeface="Wingdings" panose="05000000000000000000" pitchFamily="2" charset="2"/>
              </a:rPr>
              <a:t> 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i="1" dirty="0" smtClean="0">
                <a:sym typeface="Wingdings" panose="05000000000000000000" pitchFamily="2" charset="2"/>
              </a:rPr>
              <a:t> </a:t>
            </a:r>
            <a:r>
              <a:rPr lang="en-US" b="1" i="1" dirty="0" err="1" smtClean="0">
                <a:sym typeface="Wingdings" panose="05000000000000000000" pitchFamily="2" charset="2"/>
              </a:rPr>
              <a:t>K</a:t>
            </a:r>
            <a:r>
              <a:rPr lang="en-US" b="1" i="1" baseline="-25000" dirty="0" err="1" smtClean="0">
                <a:sym typeface="Wingdings" panose="05000000000000000000" pitchFamily="2" charset="2"/>
              </a:rPr>
              <a:t>exp</a:t>
            </a:r>
            <a:r>
              <a:rPr lang="en-US" b="1" i="1" dirty="0" smtClean="0">
                <a:sym typeface="Wingdings" panose="05000000000000000000" pitchFamily="2" charset="2"/>
              </a:rPr>
              <a:t>=0.068 Kcal/</a:t>
            </a:r>
            <a:r>
              <a:rPr lang="en-US" b="1" i="1" dirty="0" err="1" smtClean="0">
                <a:sym typeface="Wingdings" panose="05000000000000000000" pitchFamily="2" charset="2"/>
              </a:rPr>
              <a:t>mol</a:t>
            </a:r>
            <a:endParaRPr lang="en-US" b="1" i="1" dirty="0" smtClean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Initial guess K=0.11 Kcal/</a:t>
            </a:r>
            <a:r>
              <a:rPr lang="en-US" dirty="0" err="1" smtClean="0"/>
              <a:t>mol</a:t>
            </a:r>
            <a:r>
              <a:rPr lang="en-US" dirty="0" smtClean="0"/>
              <a:t> (off by 62%)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3"/>
          <a:stretch/>
        </p:blipFill>
        <p:spPr>
          <a:xfrm>
            <a:off x="435856" y="1217201"/>
            <a:ext cx="4814058" cy="365760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Test: Octa-Methyl Silsesquioxane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685218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baseline="-25000" smtClean="0">
                        <a:latin typeface="Cambria Math"/>
                      </a:rPr>
                      <m:t>𝑚𝑜𝑑𝑒𝑙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𝑅𝑒𝑠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)∙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)∙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𝑠𝑖𝑚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𝐸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+ </a:t>
                </a:r>
                <a:r>
                  <a:rPr lang="en-US" i="1" dirty="0" smtClean="0"/>
                  <a:t>L.B.</a:t>
                </a:r>
                <a:endParaRPr lang="en-US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218"/>
                <a:ext cx="914400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797496" y="1311331"/>
            <a:ext cx="253350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 Q    </a:t>
            </a:r>
            <a:r>
              <a:rPr lang="en-US" b="1" i="1" dirty="0" smtClean="0"/>
              <a:t>L        K*      </a:t>
            </a:r>
            <a:r>
              <a:rPr lang="el-GR" b="1" i="1" dirty="0" smtClean="0"/>
              <a:t>Χ</a:t>
            </a:r>
            <a:r>
              <a:rPr lang="en-US" b="1" i="1" baseline="30000" dirty="0"/>
              <a:t>2</a:t>
            </a:r>
            <a:endParaRPr lang="en-US" b="1" i="1" dirty="0"/>
          </a:p>
          <a:p>
            <a:r>
              <a:rPr lang="en-US" sz="1600" dirty="0"/>
              <a:t> 0.3 </a:t>
            </a:r>
            <a:r>
              <a:rPr lang="en-US" sz="1600" dirty="0" smtClean="0"/>
              <a:t>20.9  </a:t>
            </a:r>
            <a:r>
              <a:rPr lang="en-US" sz="1600" b="1" dirty="0" smtClean="0"/>
              <a:t>0.0635</a:t>
            </a:r>
            <a:r>
              <a:rPr lang="en-US" sz="1600" dirty="0" smtClean="0"/>
              <a:t>4 </a:t>
            </a:r>
            <a:r>
              <a:rPr lang="en-US" sz="1600" dirty="0"/>
              <a:t>1.83</a:t>
            </a:r>
          </a:p>
          <a:p>
            <a:r>
              <a:rPr lang="en-US" sz="1600" dirty="0"/>
              <a:t> 0.5 </a:t>
            </a:r>
            <a:r>
              <a:rPr lang="en-US" sz="1600" dirty="0" smtClean="0"/>
              <a:t>12.6  </a:t>
            </a:r>
            <a:r>
              <a:rPr lang="en-US" sz="1600" b="1" dirty="0" smtClean="0"/>
              <a:t>0.0635</a:t>
            </a:r>
            <a:r>
              <a:rPr lang="en-US" sz="1600" dirty="0" smtClean="0"/>
              <a:t>0 </a:t>
            </a:r>
            <a:r>
              <a:rPr lang="en-US" sz="1600" dirty="0"/>
              <a:t>2.44</a:t>
            </a:r>
          </a:p>
          <a:p>
            <a:r>
              <a:rPr lang="en-US" sz="1600" dirty="0"/>
              <a:t> 0.7  </a:t>
            </a:r>
            <a:r>
              <a:rPr lang="en-US" sz="1600" dirty="0" smtClean="0"/>
              <a:t> 9.0  </a:t>
            </a:r>
            <a:r>
              <a:rPr lang="en-US" sz="1600" b="1" dirty="0" smtClean="0"/>
              <a:t>0.0631</a:t>
            </a:r>
            <a:r>
              <a:rPr lang="en-US" sz="1600" dirty="0" smtClean="0"/>
              <a:t>3 </a:t>
            </a:r>
            <a:r>
              <a:rPr lang="en-US" sz="1600" dirty="0"/>
              <a:t>2.20</a:t>
            </a:r>
          </a:p>
          <a:p>
            <a:r>
              <a:rPr lang="en-US" sz="1600" dirty="0"/>
              <a:t> 0.9  </a:t>
            </a:r>
            <a:r>
              <a:rPr lang="en-US" sz="1600" dirty="0" smtClean="0"/>
              <a:t> 7.0  </a:t>
            </a:r>
            <a:r>
              <a:rPr lang="en-US" sz="1600" b="1" dirty="0" smtClean="0"/>
              <a:t>0.0639</a:t>
            </a:r>
            <a:r>
              <a:rPr lang="en-US" sz="1600" dirty="0" smtClean="0"/>
              <a:t>8 </a:t>
            </a:r>
            <a:r>
              <a:rPr lang="en-US" sz="1600" dirty="0"/>
              <a:t>2.69</a:t>
            </a:r>
          </a:p>
          <a:p>
            <a:r>
              <a:rPr lang="en-US" sz="1600" dirty="0"/>
              <a:t> 1.1  </a:t>
            </a:r>
            <a:r>
              <a:rPr lang="en-US" sz="1600" dirty="0" smtClean="0"/>
              <a:t> 5.7  </a:t>
            </a:r>
            <a:r>
              <a:rPr lang="en-US" sz="1600" b="1" dirty="0" smtClean="0"/>
              <a:t>0.0647</a:t>
            </a:r>
            <a:r>
              <a:rPr lang="en-US" sz="1600" dirty="0" smtClean="0"/>
              <a:t>2 </a:t>
            </a:r>
            <a:r>
              <a:rPr lang="en-US" sz="1600" dirty="0"/>
              <a:t>2.43</a:t>
            </a:r>
          </a:p>
          <a:p>
            <a:r>
              <a:rPr lang="en-US" sz="1600" dirty="0"/>
              <a:t> 1.3  </a:t>
            </a:r>
            <a:r>
              <a:rPr lang="en-US" sz="1600" dirty="0" smtClean="0"/>
              <a:t> 4.8  </a:t>
            </a:r>
            <a:r>
              <a:rPr lang="en-US" sz="1600" b="1" dirty="0" smtClean="0"/>
              <a:t>0.0649</a:t>
            </a:r>
            <a:r>
              <a:rPr lang="en-US" sz="1600" dirty="0" smtClean="0"/>
              <a:t>5 </a:t>
            </a:r>
            <a:r>
              <a:rPr lang="en-US" sz="1600" dirty="0"/>
              <a:t>2.54</a:t>
            </a:r>
          </a:p>
          <a:p>
            <a:r>
              <a:rPr lang="en-US" sz="1600" dirty="0"/>
              <a:t> 1.5 </a:t>
            </a:r>
            <a:r>
              <a:rPr lang="en-US" sz="1600" dirty="0" smtClean="0"/>
              <a:t>  4.2  </a:t>
            </a:r>
            <a:r>
              <a:rPr lang="en-US" sz="1600" b="1" dirty="0" smtClean="0"/>
              <a:t>0.0650</a:t>
            </a:r>
            <a:r>
              <a:rPr lang="en-US" sz="1600" dirty="0" smtClean="0"/>
              <a:t>8 </a:t>
            </a:r>
            <a:r>
              <a:rPr lang="en-US" sz="1600" dirty="0"/>
              <a:t>2.89</a:t>
            </a:r>
          </a:p>
          <a:p>
            <a:r>
              <a:rPr lang="en-US" sz="1600" dirty="0"/>
              <a:t> 1.7  </a:t>
            </a:r>
            <a:r>
              <a:rPr lang="en-US" sz="1600" dirty="0" smtClean="0"/>
              <a:t> 3.7  </a:t>
            </a:r>
            <a:r>
              <a:rPr lang="en-US" sz="1600" b="1" dirty="0" smtClean="0"/>
              <a:t>0.0651</a:t>
            </a:r>
            <a:r>
              <a:rPr lang="en-US" sz="1600" dirty="0" smtClean="0"/>
              <a:t>8 </a:t>
            </a:r>
            <a:r>
              <a:rPr lang="en-US" sz="1600" dirty="0"/>
              <a:t>3.55</a:t>
            </a:r>
          </a:p>
          <a:p>
            <a:r>
              <a:rPr lang="en-US" sz="1600" dirty="0"/>
              <a:t> 1.9  </a:t>
            </a:r>
            <a:r>
              <a:rPr lang="en-US" sz="1600" dirty="0" smtClean="0"/>
              <a:t> 3.3  </a:t>
            </a:r>
            <a:r>
              <a:rPr lang="en-US" sz="1600" b="1" dirty="0" smtClean="0"/>
              <a:t>0.0649</a:t>
            </a:r>
            <a:r>
              <a:rPr lang="en-US" sz="1600" dirty="0" smtClean="0"/>
              <a:t>3 4.13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639366" y="3900536"/>
            <a:ext cx="284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i="1" dirty="0"/>
              <a:t> K* </a:t>
            </a:r>
            <a:r>
              <a:rPr lang="en-US" dirty="0"/>
              <a:t>&gt;</a:t>
            </a:r>
            <a:r>
              <a:rPr lang="en-US" baseline="-25000" dirty="0"/>
              <a:t>Q</a:t>
            </a:r>
            <a:r>
              <a:rPr lang="en-US" dirty="0"/>
              <a:t>= </a:t>
            </a:r>
            <a:r>
              <a:rPr lang="en-US" b="1" dirty="0"/>
              <a:t>0.0643</a:t>
            </a:r>
            <a:r>
              <a:rPr lang="en-US" dirty="0"/>
              <a:t> Kcal/</a:t>
            </a:r>
            <a:r>
              <a:rPr lang="en-US" dirty="0" err="1"/>
              <a:t>mol</a:t>
            </a:r>
            <a:endParaRPr lang="en-US" dirty="0"/>
          </a:p>
          <a:p>
            <a:pPr algn="ctr"/>
            <a:r>
              <a:rPr lang="en-US" dirty="0"/>
              <a:t>(off by 5%)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4" y="5022442"/>
            <a:ext cx="552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Derivation of </a:t>
            </a:r>
            <a:r>
              <a:rPr lang="en-US" b="1" i="1" dirty="0" smtClean="0"/>
              <a:t>K*</a:t>
            </a:r>
            <a:r>
              <a:rPr lang="en-US" dirty="0" smtClean="0"/>
              <a:t> from a single temperature (200K)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5641046" y="1311331"/>
            <a:ext cx="2823883" cy="32355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79187" y="1406772"/>
            <a:ext cx="11224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Q=1.1Å</a:t>
            </a:r>
            <a:r>
              <a:rPr lang="en-US" b="1" baseline="30000" dirty="0" smtClean="0"/>
              <a:t>-1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342311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Refinement Strategy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165" y="701423"/>
            <a:ext cx="90542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6600"/>
              </a:buClr>
            </a:pPr>
            <a:r>
              <a:rPr lang="en-US" dirty="0" smtClean="0"/>
              <a:t>We aim to refine </a:t>
            </a:r>
            <a:r>
              <a:rPr lang="en-US" i="1" dirty="0" smtClean="0"/>
              <a:t>a single parameter </a:t>
            </a:r>
            <a:r>
              <a:rPr lang="en-US" dirty="0" smtClean="0"/>
              <a:t>in </a:t>
            </a:r>
            <a:r>
              <a:rPr lang="en-US" dirty="0" smtClean="0"/>
              <a:t>a molecular dynamics force-field</a:t>
            </a:r>
            <a:r>
              <a:rPr lang="en-US" dirty="0"/>
              <a:t> </a:t>
            </a:r>
            <a:r>
              <a:rPr lang="en-US" dirty="0" smtClean="0"/>
              <a:t>by comparison against Quasi Elastic Neutron Scattering (QENS) experiments</a:t>
            </a:r>
            <a:endParaRPr lang="en-US" dirty="0" smtClean="0"/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006600"/>
              </a:buClr>
            </a:pPr>
            <a:r>
              <a:rPr lang="en-US" dirty="0" smtClean="0"/>
              <a:t>Typical </a:t>
            </a:r>
            <a:r>
              <a:rPr lang="en-US" dirty="0" smtClean="0"/>
              <a:t>scenarios when single parameter refinement is warranted:</a:t>
            </a:r>
            <a:endParaRPr lang="en-US" dirty="0" smtClean="0"/>
          </a:p>
          <a:p>
            <a:pPr marL="463550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Diffusion highly sensitive to a single parameter (QENS signal determined by H’s)</a:t>
            </a:r>
            <a:endParaRPr lang="en-US" dirty="0"/>
          </a:p>
          <a:p>
            <a:pPr marL="463550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Coarse-grained simulations (few parameters)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5" y="3010801"/>
            <a:ext cx="905420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6600"/>
              </a:buClr>
            </a:pPr>
            <a:r>
              <a:rPr lang="en-US" b="1" dirty="0" smtClean="0"/>
              <a:t>Simple strategy</a:t>
            </a:r>
            <a:r>
              <a:rPr lang="en-US" dirty="0" smtClean="0"/>
              <a:t>: Perform a series of simulations in a range of parameter </a:t>
            </a:r>
            <a:r>
              <a:rPr lang="en-US" dirty="0" smtClean="0"/>
              <a:t>values, each with a fixed value of force-field parameter </a:t>
            </a:r>
            <a:r>
              <a:rPr lang="en-US" i="1" dirty="0" smtClean="0"/>
              <a:t>K</a:t>
            </a:r>
            <a:r>
              <a:rPr lang="en-US" dirty="0" smtClean="0"/>
              <a:t>.</a:t>
            </a: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2532172" y="3782088"/>
            <a:ext cx="3486468" cy="639198"/>
            <a:chOff x="4827854" y="1166250"/>
            <a:chExt cx="3486468" cy="6391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827854" y="1357389"/>
              <a:ext cx="3200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56453" y="1195798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352786" y="1201561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649119" y="120732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45453" y="1215377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241786" y="120501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38119" y="1203860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34453" y="120270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30786" y="1215386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427119" y="1207313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962944" y="1166250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0842" y="1449440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1</a:t>
              </a:r>
              <a:endParaRPr lang="en-US" sz="1600" baseline="-25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80254" y="1445114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76336" y="1447301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3</a:t>
              </a:r>
              <a:endParaRPr lang="en-US" sz="1600" baseline="-25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65830" y="1440770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/>
                <a:t>K</a:t>
              </a:r>
              <a:r>
                <a:rPr lang="en-US" sz="1600" i="1" baseline="-25000" dirty="0" err="1" smtClean="0"/>
                <a:t>n</a:t>
              </a:r>
              <a:endParaRPr lang="en-US" sz="1600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19710" y="1436116"/>
              <a:ext cx="44114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K*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463589" y="1282874"/>
              <a:ext cx="0" cy="182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26174" y="4805102"/>
            <a:ext cx="7487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Main advantage: simulations are run in parallel ( </a:t>
            </a:r>
            <a:r>
              <a:rPr lang="en-US" dirty="0" smtClean="0"/>
              <a:t>take less than a </a:t>
            </a:r>
            <a:r>
              <a:rPr lang="en-US" dirty="0" smtClean="0"/>
              <a:t>day 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242437" y="4327200"/>
            <a:ext cx="286232" cy="20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44679" y="4377906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Optimal value to be found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29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Refinement Workflow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16200000">
            <a:off x="452557" y="2619379"/>
            <a:ext cx="3200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2056266" y="3825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2062029" y="3529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067793" y="3233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2075845" y="2936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2065483" y="2640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2064328" y="2344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2063173" y="2047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2075854" y="1751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2067781" y="1455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70595" y="72413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55390" y="3826275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1</a:t>
            </a:r>
            <a:endParaRPr lang="en-US" sz="16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1684929" y="3526863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2</a:t>
            </a:r>
            <a:endParaRPr lang="en-US" sz="1600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1680585" y="1441287"/>
            <a:ext cx="420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N</a:t>
            </a:r>
            <a:endParaRPr lang="en-US" sz="1600" baseline="-25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15251" y="1620314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318645" y="1928493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308443" y="2206656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07888" y="2508612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310732" y="2803770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13576" y="3095529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16420" y="3394086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5865" y="3685845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18709" y="4001397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02931" y="1361463"/>
            <a:ext cx="270933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02932" y="1361463"/>
            <a:ext cx="2912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EQUILIBRATION</a:t>
            </a:r>
            <a:endParaRPr lang="en-US" sz="14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3118656" y="1621337"/>
            <a:ext cx="396901" cy="2381083"/>
            <a:chOff x="967997" y="2094424"/>
            <a:chExt cx="396901" cy="2381083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975360" y="209442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978754" y="2402603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968552" y="268076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967997" y="2982722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970841" y="3277880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973685" y="3569639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976529" y="386819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975974" y="4159955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978818" y="4475507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52970" y="1373478"/>
            <a:ext cx="846953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829730" y="1662270"/>
            <a:ext cx="291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PRODUCTION</a:t>
            </a:r>
            <a:endParaRPr lang="en-US" sz="1400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4458142" y="1620016"/>
            <a:ext cx="396901" cy="2381083"/>
            <a:chOff x="967997" y="2094424"/>
            <a:chExt cx="396901" cy="2381083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975360" y="209442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978754" y="2402603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68552" y="268076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967997" y="2982722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970841" y="3277880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973685" y="3569639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976529" y="386819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975974" y="4159955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978818" y="4475507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4910964" y="1383645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824474" y="2458540"/>
            <a:ext cx="432855" cy="936813"/>
            <a:chOff x="4220939" y="2869005"/>
            <a:chExt cx="432855" cy="936813"/>
          </a:xfrm>
        </p:grpSpPr>
        <p:sp>
          <p:nvSpPr>
            <p:cNvPr id="70" name="TextBox 69"/>
            <p:cNvSpPr txBox="1"/>
            <p:nvPr/>
          </p:nvSpPr>
          <p:spPr>
            <a:xfrm>
              <a:off x="4220939" y="3123414"/>
              <a:ext cx="43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t</a:t>
              </a:r>
              <a:endParaRPr lang="en-US" sz="1400" b="1" i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I</a:t>
              </a:r>
              <a:r>
                <a:rPr lang="en-US" sz="1400" b="1" i="1" baseline="-25000" dirty="0" smtClean="0"/>
                <a:t>i</a:t>
              </a:r>
              <a:endParaRPr lang="en-US" sz="1400" b="1" i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4207638" y="343550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240953" y="640970"/>
            <a:ext cx="3071363" cy="701243"/>
            <a:chOff x="901062" y="1115080"/>
            <a:chExt cx="3071363" cy="701243"/>
          </a:xfrm>
        </p:grpSpPr>
        <p:sp>
          <p:nvSpPr>
            <p:cNvPr id="75" name="Right Brace 74"/>
            <p:cNvSpPr/>
            <p:nvPr/>
          </p:nvSpPr>
          <p:spPr>
            <a:xfrm rot="16200000">
              <a:off x="2206451" y="50348"/>
              <a:ext cx="460586" cy="307136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518009" y="1115080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Remote cluster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257329" y="1590768"/>
            <a:ext cx="452904" cy="2411652"/>
            <a:chOff x="3917438" y="2064878"/>
            <a:chExt cx="452904" cy="241165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3984262" y="329327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17438" y="2088391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921158" y="2382037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921161" y="2668249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921158" y="2995342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924878" y="3292705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924881" y="3578917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921161" y="3879991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924881" y="4177354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924884" y="4463566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062316" y="2064878"/>
              <a:ext cx="0" cy="24116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/>
          <p:cNvSpPr/>
          <p:nvPr/>
        </p:nvSpPr>
        <p:spPr>
          <a:xfrm>
            <a:off x="5740699" y="1399124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655979" y="2457240"/>
            <a:ext cx="432855" cy="949877"/>
            <a:chOff x="4220939" y="2869005"/>
            <a:chExt cx="432855" cy="949877"/>
          </a:xfrm>
        </p:grpSpPr>
        <p:sp>
          <p:nvSpPr>
            <p:cNvPr id="101" name="TextBox 100"/>
            <p:cNvSpPr txBox="1"/>
            <p:nvPr/>
          </p:nvSpPr>
          <p:spPr>
            <a:xfrm>
              <a:off x="4220939" y="3123414"/>
              <a:ext cx="43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</a:t>
              </a:r>
              <a:endParaRPr lang="en-US" sz="1400" b="1" i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r>
                <a:rPr lang="en-US" sz="1400" b="1" i="1" baseline="-25000" dirty="0" smtClean="0"/>
                <a:t>i</a:t>
              </a:r>
              <a:endParaRPr lang="en-US" sz="1400" b="1" i="1" baseline="-25000" dirty="0"/>
            </a:p>
          </p:txBody>
        </p:sp>
        <p:sp>
          <p:nvSpPr>
            <p:cNvPr id="103" name="TextBox 102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 rot="16200000">
              <a:off x="4207638" y="344856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429010" y="2376585"/>
            <a:ext cx="432855" cy="1162167"/>
            <a:chOff x="4220939" y="2869005"/>
            <a:chExt cx="432855" cy="1162167"/>
          </a:xfrm>
        </p:grpSpPr>
        <p:sp>
          <p:nvSpPr>
            <p:cNvPr id="111" name="TextBox 110"/>
            <p:cNvSpPr txBox="1"/>
            <p:nvPr/>
          </p:nvSpPr>
          <p:spPr>
            <a:xfrm>
              <a:off x="4220939" y="3123414"/>
              <a:ext cx="432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E,</a:t>
              </a:r>
            </a:p>
            <a:p>
              <a:pPr algn="ctr"/>
              <a:r>
                <a:rPr lang="en-US" sz="1400" b="1" i="1" dirty="0"/>
                <a:t>K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endParaRPr lang="en-US" sz="1400" b="1" i="1" baseline="-25000" dirty="0"/>
            </a:p>
          </p:txBody>
        </p:sp>
        <p:sp>
          <p:nvSpPr>
            <p:cNvPr id="113" name="TextBox 112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4207638" y="366085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85620" y="2381286"/>
            <a:ext cx="432855" cy="1162167"/>
            <a:chOff x="4220939" y="2869005"/>
            <a:chExt cx="432855" cy="1162167"/>
          </a:xfrm>
        </p:grpSpPr>
        <p:sp>
          <p:nvSpPr>
            <p:cNvPr id="116" name="TextBox 115"/>
            <p:cNvSpPr txBox="1"/>
            <p:nvPr/>
          </p:nvSpPr>
          <p:spPr>
            <a:xfrm>
              <a:off x="4220939" y="3123414"/>
              <a:ext cx="432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E,</a:t>
              </a:r>
            </a:p>
            <a:p>
              <a:pPr algn="ctr"/>
              <a:r>
                <a:rPr lang="en-US" sz="1400" b="1" i="1" dirty="0" smtClean="0">
                  <a:solidFill>
                    <a:srgbClr val="FF0000"/>
                  </a:solidFill>
                </a:rPr>
                <a:t>K*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endParaRPr lang="en-US" sz="1400" b="1" i="1" baseline="-25000" dirty="0"/>
            </a:p>
          </p:txBody>
        </p:sp>
        <p:sp>
          <p:nvSpPr>
            <p:cNvPr id="118" name="TextBox 117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19" name="TextBox 118"/>
            <p:cNvSpPr txBox="1"/>
            <p:nvPr/>
          </p:nvSpPr>
          <p:spPr>
            <a:xfrm rot="16200000">
              <a:off x="4207638" y="366085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6523437" y="1404554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293111" y="1406718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6077497" y="2821328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861865" y="2811307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/>
          <p:cNvSpPr/>
          <p:nvPr/>
        </p:nvSpPr>
        <p:spPr>
          <a:xfrm rot="16200000">
            <a:off x="6421614" y="33299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970101" y="637591"/>
            <a:ext cx="20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 Workstation</a:t>
            </a:r>
            <a:endParaRPr lang="en-US" dirty="0"/>
          </a:p>
        </p:txBody>
      </p:sp>
      <p:sp>
        <p:nvSpPr>
          <p:cNvPr id="129" name="Right Brace 128"/>
          <p:cNvSpPr/>
          <p:nvPr/>
        </p:nvSpPr>
        <p:spPr>
          <a:xfrm rot="5400000">
            <a:off x="6445068" y="3308019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Brace 130"/>
          <p:cNvSpPr/>
          <p:nvPr/>
        </p:nvSpPr>
        <p:spPr>
          <a:xfrm rot="5400000">
            <a:off x="4816237" y="3987865"/>
            <a:ext cx="460586" cy="76905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e 131"/>
          <p:cNvSpPr/>
          <p:nvPr/>
        </p:nvSpPr>
        <p:spPr>
          <a:xfrm rot="5400000">
            <a:off x="3170431" y="3280364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68939" y="24810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simulations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" idx="3"/>
          </p:cNvCxnSpPr>
          <p:nvPr/>
        </p:nvCxnSpPr>
        <p:spPr>
          <a:xfrm flipV="1">
            <a:off x="1500721" y="1836001"/>
            <a:ext cx="270479" cy="8297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" idx="3"/>
          </p:cNvCxnSpPr>
          <p:nvPr/>
        </p:nvCxnSpPr>
        <p:spPr>
          <a:xfrm flipV="1">
            <a:off x="1500721" y="2250865"/>
            <a:ext cx="399662" cy="414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" idx="3"/>
          </p:cNvCxnSpPr>
          <p:nvPr/>
        </p:nvCxnSpPr>
        <p:spPr>
          <a:xfrm>
            <a:off x="1500721" y="2665727"/>
            <a:ext cx="270479" cy="47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" idx="3"/>
          </p:cNvCxnSpPr>
          <p:nvPr/>
        </p:nvCxnSpPr>
        <p:spPr>
          <a:xfrm>
            <a:off x="1500721" y="2665727"/>
            <a:ext cx="362674" cy="594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2" idx="3"/>
          </p:cNvCxnSpPr>
          <p:nvPr/>
        </p:nvCxnSpPr>
        <p:spPr>
          <a:xfrm>
            <a:off x="1500721" y="2665727"/>
            <a:ext cx="336006" cy="1199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61794" y="458432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Molecular </a:t>
            </a:r>
          </a:p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365996" y="4533397"/>
            <a:ext cx="134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Intermediate Scattering law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701047" y="3910955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i="1" dirty="0" smtClean="0">
                <a:solidFill>
                  <a:srgbClr val="0000FF"/>
                </a:solidFill>
                <a:latin typeface="+mj-lt"/>
              </a:rPr>
              <a:t>A</a:t>
            </a:r>
            <a:endParaRPr lang="en-US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480237" y="3926280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B</a:t>
            </a:r>
            <a:endParaRPr lang="en-US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230574" y="3950766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i="1" dirty="0" smtClean="0">
                <a:solidFill>
                  <a:srgbClr val="0000FF"/>
                </a:solidFill>
                <a:latin typeface="+mj-lt"/>
              </a:rPr>
              <a:t>C</a:t>
            </a:r>
            <a:endParaRPr lang="en-US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00147" y="461557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A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21905" y="456939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Scattering Law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6121905" y="493746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Smoothing/Interpolation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800147" y="498129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B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00147" y="532010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C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121905" y="5289322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Optimization</a:t>
            </a:r>
            <a:r>
              <a:rPr lang="en-US" dirty="0" smtClean="0">
                <a:sym typeface="Wingdings" panose="05000000000000000000" pitchFamily="2" charset="2"/>
              </a:rPr>
              <a:t> yields </a:t>
            </a:r>
            <a:r>
              <a:rPr lang="en-US" sz="1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K*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1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The Sampling Problem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7096" y="825479"/>
            <a:ext cx="8764694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Observation: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Molecular </a:t>
            </a: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(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MD) s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imulations are finite in time and size.</a:t>
            </a:r>
          </a:p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Er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rors in the correlation functions</a:t>
            </a:r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257871779"/>
              </p:ext>
            </p:extLst>
          </p:nvPr>
        </p:nvGraphicFramePr>
        <p:xfrm>
          <a:off x="2296092" y="1658053"/>
          <a:ext cx="43656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Equation" r:id="rId4" imgW="2095200" imgH="342720" progId="Equation.3">
                  <p:embed/>
                </p:oleObj>
              </mc:Choice>
              <mc:Fallback>
                <p:oleObj name="Equation" r:id="rId4" imgW="2095200" imgH="34272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092" y="1658053"/>
                        <a:ext cx="436562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04989" y="2278365"/>
            <a:ext cx="8764694" cy="22267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119063" indent="-119063">
              <a:lnSpc>
                <a:spcPct val="15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care?</a:t>
            </a:r>
          </a:p>
          <a:p>
            <a:pPr marL="457200" indent="-119063">
              <a:lnSpc>
                <a:spcPct val="20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Errors produce a r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ugged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landscape in </a:t>
            </a:r>
          </a:p>
          <a:p>
            <a:pPr marL="623887" indent="-285750">
              <a:lnSpc>
                <a:spcPct val="200000"/>
              </a:lnSpc>
              <a:buClr>
                <a:srgbClr val="006600"/>
              </a:buClr>
              <a:buFont typeface="Wingdings" panose="05000000000000000000" pitchFamily="2" charset="2"/>
              <a:buChar char="à"/>
              <a:defRPr/>
            </a:pP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    is ill defined</a:t>
            </a:r>
          </a:p>
          <a:p>
            <a:pPr marL="623887" indent="-285750">
              <a:lnSpc>
                <a:spcPct val="200000"/>
              </a:lnSpc>
              <a:buClr>
                <a:srgbClr val="006600"/>
              </a:buClr>
              <a:buFont typeface="Wingdings" panose="05000000000000000000" pitchFamily="2" charset="2"/>
              <a:buChar char="à"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Minimization of             will get stuck in a</a:t>
            </a:r>
          </a:p>
          <a:p>
            <a:pPr marL="623888" indent="0">
              <a:lnSpc>
                <a:spcPct val="20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(false) local minimum.</a:t>
            </a:r>
          </a:p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endParaRPr lang="en-US" altLang="en-US" sz="1800" b="0" kern="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40696" y="4117567"/>
                <a:ext cx="860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96" y="4117567"/>
                <a:ext cx="86081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125" y="3489649"/>
                <a:ext cx="1164421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5" y="3489649"/>
                <a:ext cx="1164421" cy="397673"/>
              </a:xfrm>
              <a:prstGeom prst="rect">
                <a:avLst/>
              </a:prstGeom>
              <a:blipFill rotWithShape="0">
                <a:blip r:embed="rId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967051" y="2673062"/>
            <a:ext cx="4207646" cy="2788210"/>
            <a:chOff x="5077978" y="2426340"/>
            <a:chExt cx="4207646" cy="27882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931757" y="2426340"/>
                  <a:ext cx="3353867" cy="890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𝑒𝑥𝑝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𝑒𝑥𝑝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𝑑𝐸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757" y="2426340"/>
                  <a:ext cx="3353867" cy="89011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5077978" y="2665201"/>
              <a:ext cx="2765816" cy="2549349"/>
              <a:chOff x="5089272" y="3272185"/>
              <a:chExt cx="2765816" cy="254934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089272" y="3272185"/>
                <a:ext cx="2765816" cy="2549349"/>
                <a:chOff x="6025974" y="1988536"/>
                <a:chExt cx="2765816" cy="2549349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178924" y="4269441"/>
                  <a:ext cx="261286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H="1" flipV="1">
                  <a:off x="6432092" y="2411092"/>
                  <a:ext cx="86" cy="212679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reeform 8"/>
                <p:cNvSpPr/>
                <p:nvPr/>
              </p:nvSpPr>
              <p:spPr>
                <a:xfrm>
                  <a:off x="6432178" y="2770907"/>
                  <a:ext cx="2011680" cy="1371600"/>
                </a:xfrm>
                <a:custGeom>
                  <a:avLst/>
                  <a:gdLst>
                    <a:gd name="connsiteX0" fmla="*/ 0 w 2400300"/>
                    <a:gd name="connsiteY0" fmla="*/ 188259 h 1422781"/>
                    <a:gd name="connsiteX1" fmla="*/ 154641 w 2400300"/>
                    <a:gd name="connsiteY1" fmla="*/ 746312 h 1422781"/>
                    <a:gd name="connsiteX2" fmla="*/ 275665 w 2400300"/>
                    <a:gd name="connsiteY2" fmla="*/ 806823 h 1422781"/>
                    <a:gd name="connsiteX3" fmla="*/ 336177 w 2400300"/>
                    <a:gd name="connsiteY3" fmla="*/ 719417 h 1422781"/>
                    <a:gd name="connsiteX4" fmla="*/ 396688 w 2400300"/>
                    <a:gd name="connsiteY4" fmla="*/ 679076 h 1422781"/>
                    <a:gd name="connsiteX5" fmla="*/ 531159 w 2400300"/>
                    <a:gd name="connsiteY5" fmla="*/ 806823 h 1422781"/>
                    <a:gd name="connsiteX6" fmla="*/ 598394 w 2400300"/>
                    <a:gd name="connsiteY6" fmla="*/ 954741 h 1422781"/>
                    <a:gd name="connsiteX7" fmla="*/ 685800 w 2400300"/>
                    <a:gd name="connsiteY7" fmla="*/ 948017 h 1422781"/>
                    <a:gd name="connsiteX8" fmla="*/ 739588 w 2400300"/>
                    <a:gd name="connsiteY8" fmla="*/ 806823 h 1422781"/>
                    <a:gd name="connsiteX9" fmla="*/ 820271 w 2400300"/>
                    <a:gd name="connsiteY9" fmla="*/ 1001806 h 1422781"/>
                    <a:gd name="connsiteX10" fmla="*/ 887506 w 2400300"/>
                    <a:gd name="connsiteY10" fmla="*/ 853888 h 1422781"/>
                    <a:gd name="connsiteX11" fmla="*/ 961465 w 2400300"/>
                    <a:gd name="connsiteY11" fmla="*/ 1109382 h 1422781"/>
                    <a:gd name="connsiteX12" fmla="*/ 1008529 w 2400300"/>
                    <a:gd name="connsiteY12" fmla="*/ 941294 h 1422781"/>
                    <a:gd name="connsiteX13" fmla="*/ 1089212 w 2400300"/>
                    <a:gd name="connsiteY13" fmla="*/ 1042147 h 1422781"/>
                    <a:gd name="connsiteX14" fmla="*/ 1136277 w 2400300"/>
                    <a:gd name="connsiteY14" fmla="*/ 894229 h 1422781"/>
                    <a:gd name="connsiteX15" fmla="*/ 1230406 w 2400300"/>
                    <a:gd name="connsiteY15" fmla="*/ 1210235 h 1422781"/>
                    <a:gd name="connsiteX16" fmla="*/ 1290918 w 2400300"/>
                    <a:gd name="connsiteY16" fmla="*/ 1149723 h 1422781"/>
                    <a:gd name="connsiteX17" fmla="*/ 1405218 w 2400300"/>
                    <a:gd name="connsiteY17" fmla="*/ 1418665 h 1422781"/>
                    <a:gd name="connsiteX18" fmla="*/ 1452282 w 2400300"/>
                    <a:gd name="connsiteY18" fmla="*/ 1297641 h 1422781"/>
                    <a:gd name="connsiteX19" fmla="*/ 1566582 w 2400300"/>
                    <a:gd name="connsiteY19" fmla="*/ 1095935 h 1422781"/>
                    <a:gd name="connsiteX20" fmla="*/ 1620371 w 2400300"/>
                    <a:gd name="connsiteY20" fmla="*/ 1216959 h 1422781"/>
                    <a:gd name="connsiteX21" fmla="*/ 1727947 w 2400300"/>
                    <a:gd name="connsiteY21" fmla="*/ 907676 h 1422781"/>
                    <a:gd name="connsiteX22" fmla="*/ 1788459 w 2400300"/>
                    <a:gd name="connsiteY22" fmla="*/ 1021976 h 1422781"/>
                    <a:gd name="connsiteX23" fmla="*/ 1909482 w 2400300"/>
                    <a:gd name="connsiteY23" fmla="*/ 914400 h 1422781"/>
                    <a:gd name="connsiteX24" fmla="*/ 1956547 w 2400300"/>
                    <a:gd name="connsiteY24" fmla="*/ 537882 h 1422781"/>
                    <a:gd name="connsiteX25" fmla="*/ 2070847 w 2400300"/>
                    <a:gd name="connsiteY25" fmla="*/ 672353 h 1422781"/>
                    <a:gd name="connsiteX26" fmla="*/ 2259106 w 2400300"/>
                    <a:gd name="connsiteY26" fmla="*/ 289112 h 1422781"/>
                    <a:gd name="connsiteX27" fmla="*/ 2400300 w 2400300"/>
                    <a:gd name="connsiteY27" fmla="*/ 0 h 1422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400300" h="1422781">
                      <a:moveTo>
                        <a:pt x="0" y="188259"/>
                      </a:moveTo>
                      <a:cubicBezTo>
                        <a:pt x="54348" y="415738"/>
                        <a:pt x="108697" y="643218"/>
                        <a:pt x="154641" y="746312"/>
                      </a:cubicBezTo>
                      <a:cubicBezTo>
                        <a:pt x="200585" y="849406"/>
                        <a:pt x="245409" y="811306"/>
                        <a:pt x="275665" y="806823"/>
                      </a:cubicBezTo>
                      <a:cubicBezTo>
                        <a:pt x="305921" y="802341"/>
                        <a:pt x="316006" y="740708"/>
                        <a:pt x="336177" y="719417"/>
                      </a:cubicBezTo>
                      <a:cubicBezTo>
                        <a:pt x="356348" y="698126"/>
                        <a:pt x="364191" y="664508"/>
                        <a:pt x="396688" y="679076"/>
                      </a:cubicBezTo>
                      <a:cubicBezTo>
                        <a:pt x="429185" y="693644"/>
                        <a:pt x="497541" y="760879"/>
                        <a:pt x="531159" y="806823"/>
                      </a:cubicBezTo>
                      <a:cubicBezTo>
                        <a:pt x="564777" y="852767"/>
                        <a:pt x="572621" y="931209"/>
                        <a:pt x="598394" y="954741"/>
                      </a:cubicBezTo>
                      <a:cubicBezTo>
                        <a:pt x="624168" y="978273"/>
                        <a:pt x="662268" y="972670"/>
                        <a:pt x="685800" y="948017"/>
                      </a:cubicBezTo>
                      <a:cubicBezTo>
                        <a:pt x="709332" y="923364"/>
                        <a:pt x="717176" y="797858"/>
                        <a:pt x="739588" y="806823"/>
                      </a:cubicBezTo>
                      <a:cubicBezTo>
                        <a:pt x="762000" y="815788"/>
                        <a:pt x="795618" y="993962"/>
                        <a:pt x="820271" y="1001806"/>
                      </a:cubicBezTo>
                      <a:cubicBezTo>
                        <a:pt x="844924" y="1009650"/>
                        <a:pt x="863974" y="835959"/>
                        <a:pt x="887506" y="853888"/>
                      </a:cubicBezTo>
                      <a:cubicBezTo>
                        <a:pt x="911038" y="871817"/>
                        <a:pt x="941295" y="1094814"/>
                        <a:pt x="961465" y="1109382"/>
                      </a:cubicBezTo>
                      <a:cubicBezTo>
                        <a:pt x="981636" y="1123950"/>
                        <a:pt x="987238" y="952500"/>
                        <a:pt x="1008529" y="941294"/>
                      </a:cubicBezTo>
                      <a:cubicBezTo>
                        <a:pt x="1029820" y="930088"/>
                        <a:pt x="1067921" y="1049991"/>
                        <a:pt x="1089212" y="1042147"/>
                      </a:cubicBezTo>
                      <a:cubicBezTo>
                        <a:pt x="1110503" y="1034303"/>
                        <a:pt x="1112745" y="866214"/>
                        <a:pt x="1136277" y="894229"/>
                      </a:cubicBezTo>
                      <a:cubicBezTo>
                        <a:pt x="1159809" y="922244"/>
                        <a:pt x="1204633" y="1167653"/>
                        <a:pt x="1230406" y="1210235"/>
                      </a:cubicBezTo>
                      <a:cubicBezTo>
                        <a:pt x="1256179" y="1252817"/>
                        <a:pt x="1261783" y="1114985"/>
                        <a:pt x="1290918" y="1149723"/>
                      </a:cubicBezTo>
                      <a:cubicBezTo>
                        <a:pt x="1320053" y="1184461"/>
                        <a:pt x="1378324" y="1394012"/>
                        <a:pt x="1405218" y="1418665"/>
                      </a:cubicBezTo>
                      <a:cubicBezTo>
                        <a:pt x="1432112" y="1443318"/>
                        <a:pt x="1425388" y="1351429"/>
                        <a:pt x="1452282" y="1297641"/>
                      </a:cubicBezTo>
                      <a:cubicBezTo>
                        <a:pt x="1479176" y="1243853"/>
                        <a:pt x="1538567" y="1109382"/>
                        <a:pt x="1566582" y="1095935"/>
                      </a:cubicBezTo>
                      <a:cubicBezTo>
                        <a:pt x="1594597" y="1082488"/>
                        <a:pt x="1593477" y="1248335"/>
                        <a:pt x="1620371" y="1216959"/>
                      </a:cubicBezTo>
                      <a:cubicBezTo>
                        <a:pt x="1647265" y="1185583"/>
                        <a:pt x="1699932" y="940173"/>
                        <a:pt x="1727947" y="907676"/>
                      </a:cubicBezTo>
                      <a:cubicBezTo>
                        <a:pt x="1755962" y="875179"/>
                        <a:pt x="1758203" y="1020855"/>
                        <a:pt x="1788459" y="1021976"/>
                      </a:cubicBezTo>
                      <a:cubicBezTo>
                        <a:pt x="1818715" y="1023097"/>
                        <a:pt x="1881467" y="995082"/>
                        <a:pt x="1909482" y="914400"/>
                      </a:cubicBezTo>
                      <a:cubicBezTo>
                        <a:pt x="1937497" y="833718"/>
                        <a:pt x="1929653" y="578223"/>
                        <a:pt x="1956547" y="537882"/>
                      </a:cubicBezTo>
                      <a:cubicBezTo>
                        <a:pt x="1983441" y="497541"/>
                        <a:pt x="2020421" y="713815"/>
                        <a:pt x="2070847" y="672353"/>
                      </a:cubicBezTo>
                      <a:cubicBezTo>
                        <a:pt x="2121274" y="630891"/>
                        <a:pt x="2259106" y="289112"/>
                        <a:pt x="2259106" y="289112"/>
                      </a:cubicBezTo>
                      <a:lnTo>
                        <a:pt x="2400300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6025974" y="1988536"/>
                      <a:ext cx="108253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latin typeface="Cambria Math"/>
                                    <a:ea typeface="Cambria Math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ea typeface="Cambria Math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5974" y="1988536"/>
                      <a:ext cx="1082539" cy="40011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8117683" y="3827948"/>
                      <a:ext cx="5052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/>
                                <a:ea typeface="Cambria Math"/>
                              </a:rPr>
                              <m:t>𝑲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7683" y="3827948"/>
                      <a:ext cx="505267" cy="46166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" name="Oval 1"/>
              <p:cNvSpPr/>
              <p:nvPr/>
            </p:nvSpPr>
            <p:spPr>
              <a:xfrm>
                <a:off x="5819686" y="4644640"/>
                <a:ext cx="47002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001997" y="4925230"/>
                <a:ext cx="47002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868547">
                <a:off x="5507039" y="4654312"/>
                <a:ext cx="540342" cy="342221"/>
              </a:xfrm>
              <a:prstGeom prst="arc">
                <a:avLst>
                  <a:gd name="adj1" fmla="val 16200000"/>
                  <a:gd name="adj2" fmla="val 20941597"/>
                </a:avLst>
              </a:prstGeom>
              <a:ln w="19050">
                <a:solidFill>
                  <a:srgbClr val="FF0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75576" y="2881136"/>
                <a:ext cx="5345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576" y="2881136"/>
                <a:ext cx="53457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6851" y="5582534"/>
            <a:ext cx="902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must smooth and interpolate the set of scattering laws                              prior to optimization.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08073070"/>
              </p:ext>
            </p:extLst>
          </p:nvPr>
        </p:nvGraphicFramePr>
        <p:xfrm>
          <a:off x="6148617" y="5650066"/>
          <a:ext cx="1748285" cy="27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Equation" r:id="rId13" imgW="1473120" imgH="228600" progId="Equation.3">
                  <p:embed/>
                </p:oleObj>
              </mc:Choice>
              <mc:Fallback>
                <p:oleObj name="Equation" r:id="rId13" imgW="1473120" imgH="228600" progId="Equation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617" y="5650066"/>
                        <a:ext cx="1748285" cy="27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0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The Sampling </a:t>
            </a:r>
            <a:r>
              <a:rPr lang="en-US" dirty="0" smtClean="0"/>
              <a:t>Problem: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4765" y="768871"/>
            <a:ext cx="5788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Methyl rotations in Octa-Methyl </a:t>
            </a:r>
            <a:r>
              <a:rPr lang="en-US" alt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Silsesquioxanes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3740" y="1312606"/>
            <a:ext cx="3959942" cy="3866659"/>
            <a:chOff x="5915203" y="683151"/>
            <a:chExt cx="3035808" cy="27334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15203" y="683151"/>
              <a:ext cx="3035808" cy="27334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32751" y="700344"/>
              <a:ext cx="1085833" cy="13534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983363" y="1101511"/>
                  <a:ext cx="21369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𝑽</m:t>
                        </m:r>
                        <m:d>
                          <m:dPr>
                            <m:ctrlPr>
                              <a:rPr lang="en-US" sz="1400" b="1" i="1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chemeClr val="bg2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𝑲</m:t>
                        </m:r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</a:rPr>
                          <m:t>𝒄𝒐𝒔</m:t>
                        </m:r>
                        <m:d>
                          <m:dPr>
                            <m:ctrlPr>
                              <a:rPr lang="en-US" sz="1400" b="1" i="1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1400" b="1" i="1" smtClean="0">
                                <a:solidFill>
                                  <a:schemeClr val="bg2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1400" b="1" i="1" smtClean="0">
                            <a:solidFill>
                              <a:schemeClr val="bg2"/>
                            </a:solidFill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363" y="1101511"/>
                  <a:ext cx="2136995" cy="30777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6028524" y="811034"/>
              <a:ext cx="2083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2"/>
                  </a:solidFill>
                </a:rPr>
                <a:t>Methyl Rotations</a:t>
              </a:r>
              <a:endParaRPr lang="en-US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064640" y="1465434"/>
            <a:ext cx="4896406" cy="3800806"/>
            <a:chOff x="3710688" y="1841978"/>
            <a:chExt cx="4896406" cy="380080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9" t="14655" r="33486" b="11271"/>
            <a:stretch/>
          </p:blipFill>
          <p:spPr bwMode="auto">
            <a:xfrm>
              <a:off x="4049242" y="1863418"/>
              <a:ext cx="3536160" cy="338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412631" y="1995867"/>
              <a:ext cx="990984" cy="296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Q=0.9Å</a:t>
              </a:r>
              <a:r>
                <a:rPr lang="en-US" sz="1600" baseline="30000" dirty="0" smtClean="0">
                  <a:latin typeface="+mj-lt"/>
                </a:rPr>
                <a:t>-1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2968840" y="3109536"/>
              <a:ext cx="182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S( K | Q,E 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60373" y="5304230"/>
              <a:ext cx="1566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K (Kcal/</a:t>
              </a:r>
              <a:r>
                <a:rPr lang="en-US" sz="1600" dirty="0" err="1" smtClean="0">
                  <a:latin typeface="+mj-lt"/>
                </a:rPr>
                <a:t>mol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82829" y="5248032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-0.13meV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72397" y="4929679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-0.12meV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8949" y="4624729"/>
              <a:ext cx="813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-0.11meV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09073" y="2181594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0.09meV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3194" y="1841978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0.10meV</a:t>
              </a:r>
              <a:endParaRPr lang="en-US" sz="1400" baseline="30000" dirty="0">
                <a:latin typeface="+mn-lt"/>
              </a:endParaRPr>
            </a:p>
          </p:txBody>
        </p:sp>
        <p:cxnSp>
          <p:nvCxnSpPr>
            <p:cNvPr id="21" name="Straight Arrow Connector 20"/>
            <p:cNvCxnSpPr>
              <a:stCxn id="16" idx="1"/>
            </p:cNvCxnSpPr>
            <p:nvPr/>
          </p:nvCxnSpPr>
          <p:spPr>
            <a:xfrm flipH="1" flipV="1">
              <a:off x="7357267" y="4956576"/>
              <a:ext cx="425562" cy="44534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368991" y="4887687"/>
              <a:ext cx="450474" cy="21176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7360165" y="4790803"/>
              <a:ext cx="450474" cy="56319"/>
            </a:xfrm>
            <a:prstGeom prst="straightConnector1">
              <a:avLst/>
            </a:prstGeom>
            <a:ln w="12700">
              <a:solidFill>
                <a:srgbClr val="00FF00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368991" y="2277609"/>
              <a:ext cx="3899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7368991" y="1995866"/>
              <a:ext cx="3899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/>
          <p:cNvCxnSpPr/>
          <p:nvPr/>
        </p:nvCxnSpPr>
        <p:spPr>
          <a:xfrm flipV="1">
            <a:off x="6798648" y="4528849"/>
            <a:ext cx="712800" cy="964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24209" y="5308934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Simulation-derived scattering laws are not smooth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Smoothing the </a:t>
            </a:r>
            <a:r>
              <a:rPr lang="en-US" dirty="0" smtClean="0"/>
              <a:t>Scattering Law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4812" y="905256"/>
            <a:ext cx="6896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dirty="0" smtClean="0"/>
              <a:t>Start with </a:t>
            </a:r>
            <a:r>
              <a:rPr lang="en-US" dirty="0" smtClean="0"/>
              <a:t>the set of </a:t>
            </a:r>
            <a:r>
              <a:rPr lang="en-US" dirty="0" smtClean="0"/>
              <a:t>simulation-derived scattering laws </a:t>
            </a:r>
            <a:r>
              <a:rPr lang="en-US" dirty="0" smtClean="0"/>
              <a:t>{ </a:t>
            </a:r>
            <a:r>
              <a:rPr lang="en-US" b="1" i="1" dirty="0" smtClean="0">
                <a:solidFill>
                  <a:srgbClr val="FF0000"/>
                </a:solidFill>
              </a:rPr>
              <a:t>S(K</a:t>
            </a:r>
            <a:r>
              <a:rPr lang="en-US" b="1" i="1" baseline="-25000" dirty="0" smtClean="0">
                <a:solidFill>
                  <a:srgbClr val="FF0000"/>
                </a:solidFill>
              </a:rPr>
              <a:t>i</a:t>
            </a:r>
            <a:r>
              <a:rPr lang="en-US" b="1" i="1" dirty="0" smtClean="0">
                <a:solidFill>
                  <a:srgbClr val="FF0000"/>
                </a:solidFill>
              </a:rPr>
              <a:t>)</a:t>
            </a:r>
            <a:r>
              <a:rPr lang="en-US" i="1" dirty="0" smtClean="0"/>
              <a:t> </a:t>
            </a:r>
            <a:r>
              <a:rPr lang="en-US" dirty="0" smtClean="0"/>
              <a:t>}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dirty="0" smtClean="0"/>
              <a:t>Go through every point </a:t>
            </a:r>
            <a:r>
              <a:rPr lang="en-US" i="1" dirty="0" smtClean="0"/>
              <a:t>K</a:t>
            </a:r>
            <a:r>
              <a:rPr lang="en-US" i="1" baseline="-25000" dirty="0" smtClean="0"/>
              <a:t>i</a:t>
            </a:r>
            <a:r>
              <a:rPr lang="en-US" dirty="0" smtClean="0"/>
              <a:t> and perform a l</a:t>
            </a:r>
            <a:r>
              <a:rPr lang="en-US" dirty="0" smtClean="0"/>
              <a:t>ocal </a:t>
            </a:r>
            <a:r>
              <a:rPr lang="en-US" dirty="0" smtClean="0"/>
              <a:t>regression </a:t>
            </a: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51746" y="1828586"/>
            <a:ext cx="3619007" cy="3467536"/>
            <a:chOff x="2635405" y="1923311"/>
            <a:chExt cx="3619007" cy="3467536"/>
          </a:xfrm>
        </p:grpSpPr>
        <p:grpSp>
          <p:nvGrpSpPr>
            <p:cNvPr id="9" name="Group 8"/>
            <p:cNvGrpSpPr/>
            <p:nvPr/>
          </p:nvGrpSpPr>
          <p:grpSpPr>
            <a:xfrm>
              <a:off x="2973958" y="1923311"/>
              <a:ext cx="3280454" cy="3128982"/>
              <a:chOff x="2973958" y="1923311"/>
              <a:chExt cx="3280454" cy="3128982"/>
            </a:xfrm>
          </p:grpSpPr>
          <p:pic>
            <p:nvPicPr>
              <p:cNvPr id="34" name="Picture 5" descr="http://www.mantidproject.org/images/b/b6/DSFinterp_fig3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3" t="13919" r="33537" b="11856"/>
              <a:stretch/>
            </p:blipFill>
            <p:spPr bwMode="auto">
              <a:xfrm>
                <a:off x="2973958" y="1923311"/>
                <a:ext cx="3280454" cy="3128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Arc 37"/>
              <p:cNvSpPr/>
              <p:nvPr/>
            </p:nvSpPr>
            <p:spPr>
              <a:xfrm rot="20003205">
                <a:off x="3410991" y="2270989"/>
                <a:ext cx="1485900" cy="1566582"/>
              </a:xfrm>
              <a:prstGeom prst="arc">
                <a:avLst>
                  <a:gd name="adj1" fmla="val 12915188"/>
                  <a:gd name="adj2" fmla="val 378895"/>
                </a:avLst>
              </a:prstGeom>
              <a:ln w="28575"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4056529" y="2205001"/>
                <a:ext cx="109728" cy="10972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4111063" y="2145356"/>
                <a:ext cx="0" cy="220607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068938" y="2155920"/>
                <a:ext cx="84249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4071876" y="2376958"/>
                <a:ext cx="84249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904732" y="5052293"/>
              <a:ext cx="1566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K (Kcal/</a:t>
              </a:r>
              <a:r>
                <a:rPr lang="en-US" sz="1600" dirty="0" err="1" smtClean="0">
                  <a:latin typeface="+mj-lt"/>
                </a:rPr>
                <a:t>mol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1893557" y="3132043"/>
              <a:ext cx="182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S( K | Q,E 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266768" y="2021161"/>
              <a:ext cx="1799303" cy="1216447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2415874" y="5649123"/>
            <a:ext cx="29610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{ </a:t>
            </a:r>
            <a:r>
              <a:rPr lang="en-US" b="1" i="1" dirty="0">
                <a:solidFill>
                  <a:srgbClr val="FF0000"/>
                </a:solidFill>
              </a:rPr>
              <a:t>S(K</a:t>
            </a:r>
            <a:r>
              <a:rPr lang="en-US" b="1" i="1" baseline="-25000" dirty="0">
                <a:solidFill>
                  <a:srgbClr val="FF0000"/>
                </a:solidFill>
              </a:rPr>
              <a:t>i</a:t>
            </a:r>
            <a:r>
              <a:rPr lang="en-US" b="1" i="1" dirty="0">
                <a:solidFill>
                  <a:srgbClr val="FF0000"/>
                </a:solidFill>
              </a:rPr>
              <a:t>)</a:t>
            </a:r>
            <a:r>
              <a:rPr lang="en-US" i="1" dirty="0"/>
              <a:t> </a:t>
            </a:r>
            <a:r>
              <a:rPr lang="en-US" dirty="0"/>
              <a:t>} </a:t>
            </a:r>
            <a:r>
              <a:rPr lang="en-US" dirty="0">
                <a:sym typeface="Wingdings" panose="05000000000000000000" pitchFamily="2" charset="2"/>
              </a:rPr>
              <a:t> { </a:t>
            </a:r>
            <a:r>
              <a:rPr lang="en-US" b="1" i="1" dirty="0">
                <a:solidFill>
                  <a:srgbClr val="0000FF"/>
                </a:solidFill>
              </a:rPr>
              <a:t>S’(K</a:t>
            </a:r>
            <a:r>
              <a:rPr lang="en-US" b="1" i="1" baseline="-25000" dirty="0">
                <a:solidFill>
                  <a:srgbClr val="0000FF"/>
                </a:solidFill>
              </a:rPr>
              <a:t>i</a:t>
            </a:r>
            <a:r>
              <a:rPr lang="en-US" b="1" i="1" dirty="0">
                <a:solidFill>
                  <a:srgbClr val="0000FF"/>
                </a:solidFill>
              </a:rPr>
              <a:t>) ±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(</a:t>
            </a:r>
            <a:r>
              <a:rPr lang="en-US" b="1" i="1" dirty="0">
                <a:solidFill>
                  <a:srgbClr val="0000FF"/>
                </a:solidFill>
              </a:rPr>
              <a:t>K</a:t>
            </a:r>
            <a:r>
              <a:rPr lang="en-US" b="1" i="1" baseline="-25000" dirty="0">
                <a:solidFill>
                  <a:srgbClr val="0000FF"/>
                </a:solidFill>
              </a:rPr>
              <a:t>i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)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59259" y="1926436"/>
            <a:ext cx="2986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this local regression, the blue point substitutes the red point.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182761" y="2110276"/>
            <a:ext cx="2389238" cy="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4812" y="5296122"/>
            <a:ext cx="826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the local regression step, we end up with a new set of scattering laws, and associated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Smoothing the </a:t>
            </a:r>
            <a:r>
              <a:rPr lang="en-US" dirty="0" smtClean="0"/>
              <a:t>Scattering Law</a:t>
            </a:r>
            <a:endParaRPr lang="en-US" dirty="0"/>
          </a:p>
        </p:txBody>
      </p:sp>
      <p:pic>
        <p:nvPicPr>
          <p:cNvPr id="34" name="Picture 5" descr="http://www.mantidproject.org/images/b/b6/DSFinterp_fig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13919" r="33537" b="11856"/>
          <a:stretch/>
        </p:blipFill>
        <p:spPr bwMode="auto">
          <a:xfrm>
            <a:off x="2744262" y="1537531"/>
            <a:ext cx="3280454" cy="312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4812" y="905769"/>
            <a:ext cx="5351145" cy="456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 startAt="3"/>
            </a:pPr>
            <a:r>
              <a:rPr lang="en-US" dirty="0" smtClean="0">
                <a:sym typeface="Wingdings" panose="05000000000000000000" pitchFamily="2" charset="2"/>
              </a:rPr>
              <a:t>Construct </a:t>
            </a:r>
            <a:r>
              <a:rPr lang="en-US" dirty="0" smtClean="0">
                <a:sym typeface="Wingdings" panose="05000000000000000000" pitchFamily="2" charset="2"/>
              </a:rPr>
              <a:t>spline</a:t>
            </a:r>
            <a:r>
              <a:rPr lang="en-US" dirty="0">
                <a:sym typeface="Wingdings" panose="05000000000000000000" pitchFamily="2" charset="2"/>
              </a:rPr>
              <a:t>: { </a:t>
            </a:r>
            <a:r>
              <a:rPr lang="en-US" b="1" i="1" dirty="0">
                <a:solidFill>
                  <a:srgbClr val="0000FF"/>
                </a:solidFill>
              </a:rPr>
              <a:t>S’(K</a:t>
            </a:r>
            <a:r>
              <a:rPr lang="en-US" b="1" i="1" baseline="-25000" dirty="0">
                <a:solidFill>
                  <a:srgbClr val="0000FF"/>
                </a:solidFill>
              </a:rPr>
              <a:t>i</a:t>
            </a:r>
            <a:r>
              <a:rPr lang="en-US" b="1" i="1" dirty="0">
                <a:solidFill>
                  <a:srgbClr val="0000FF"/>
                </a:solidFill>
              </a:rPr>
              <a:t>) ±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(</a:t>
            </a:r>
            <a:r>
              <a:rPr lang="en-US" b="1" i="1" dirty="0">
                <a:solidFill>
                  <a:srgbClr val="0000FF"/>
                </a:solidFill>
              </a:rPr>
              <a:t>K</a:t>
            </a:r>
            <a:r>
              <a:rPr lang="en-US" b="1" i="1" baseline="-25000" dirty="0">
                <a:solidFill>
                  <a:srgbClr val="0000FF"/>
                </a:solidFill>
              </a:rPr>
              <a:t>i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)</a:t>
            </a:r>
            <a:r>
              <a:rPr lang="en-US" i="1" dirty="0">
                <a:sym typeface="Symbol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}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b="1" i="1" dirty="0" smtClean="0"/>
              <a:t>S(K</a:t>
            </a:r>
            <a:r>
              <a:rPr lang="en-US" b="1" i="1" dirty="0"/>
              <a:t>) ±</a:t>
            </a:r>
            <a:r>
              <a:rPr lang="en-US" b="1" i="1" dirty="0">
                <a:sym typeface="Symbol"/>
              </a:rPr>
              <a:t>(</a:t>
            </a:r>
            <a:r>
              <a:rPr lang="en-US" b="1" i="1" dirty="0"/>
              <a:t>K</a:t>
            </a:r>
            <a:r>
              <a:rPr lang="en-US" b="1" i="1" dirty="0" smtClean="0">
                <a:sym typeface="Symbol"/>
              </a:rPr>
              <a:t>)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77490" y="4666513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K (Kcal/</a:t>
            </a:r>
            <a:r>
              <a:rPr lang="en-US" sz="1600" dirty="0" err="1" smtClean="0">
                <a:latin typeface="+mj-lt"/>
              </a:rPr>
              <a:t>mol</a:t>
            </a:r>
            <a:r>
              <a:rPr lang="en-US" sz="1600" dirty="0" smtClean="0">
                <a:latin typeface="+mj-lt"/>
              </a:rPr>
              <a:t>)</a:t>
            </a:r>
            <a:endParaRPr lang="en-US" sz="1600" baseline="30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66315" y="2746263"/>
            <a:ext cx="1822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S( K | Q,E )</a:t>
            </a:r>
            <a:endParaRPr lang="en-US" sz="1600" baseline="30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9818" y="5005067"/>
            <a:ext cx="8063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sym typeface="Symbol"/>
              </a:rPr>
              <a:t>Spline </a:t>
            </a:r>
            <a:r>
              <a:rPr lang="en-US" dirty="0">
                <a:sym typeface="Symbol"/>
              </a:rPr>
              <a:t>does not </a:t>
            </a:r>
            <a:r>
              <a:rPr lang="en-US" dirty="0" smtClean="0">
                <a:sym typeface="Symbol"/>
              </a:rPr>
              <a:t>necessary pass </a:t>
            </a:r>
            <a:r>
              <a:rPr lang="en-US" dirty="0">
                <a:sym typeface="Symbol"/>
              </a:rPr>
              <a:t>through the </a:t>
            </a:r>
            <a:r>
              <a:rPr lang="en-US" dirty="0" smtClean="0">
                <a:sym typeface="Symbol"/>
              </a:rPr>
              <a:t>original (</a:t>
            </a:r>
            <a:r>
              <a:rPr lang="en-US" i="1" dirty="0" smtClean="0">
                <a:solidFill>
                  <a:srgbClr val="FF0000"/>
                </a:solidFill>
              </a:rPr>
              <a:t>K</a:t>
            </a:r>
            <a:r>
              <a:rPr lang="en-US" i="1" baseline="-25000" dirty="0" smtClean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,S(K</a:t>
            </a:r>
            <a:r>
              <a:rPr lang="en-US" i="1" baseline="-25000" dirty="0">
                <a:solidFill>
                  <a:srgbClr val="FF0000"/>
                </a:solidFill>
              </a:rPr>
              <a:t>i</a:t>
            </a:r>
            <a:r>
              <a:rPr lang="en-US" i="1" dirty="0">
                <a:solidFill>
                  <a:srgbClr val="FF0000"/>
                </a:solidFill>
              </a:rPr>
              <a:t>)</a:t>
            </a:r>
            <a:r>
              <a:rPr lang="en-US" dirty="0">
                <a:sym typeface="Symbol"/>
              </a:rPr>
              <a:t>) points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460717" y="2168013"/>
            <a:ext cx="1844218" cy="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82273" y="2004415"/>
            <a:ext cx="247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Spline is smooth, suitable for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Smoothing the </a:t>
            </a:r>
            <a:r>
              <a:rPr lang="en-US" dirty="0" smtClean="0"/>
              <a:t>Scattering Law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0097" y="4382781"/>
            <a:ext cx="6410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S(K,Q,E)</a:t>
            </a:r>
            <a:r>
              <a:rPr lang="en-US" dirty="0" smtClean="0"/>
              <a:t> is smooth and derivable, like an analytical model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>
                <a:sym typeface="Symbol"/>
              </a:rPr>
              <a:t></a:t>
            </a:r>
            <a:r>
              <a:rPr lang="en-US" i="1" dirty="0" smtClean="0"/>
              <a:t>(</a:t>
            </a:r>
            <a:r>
              <a:rPr lang="en-US" i="1" dirty="0"/>
              <a:t>K,Q,E)</a:t>
            </a:r>
            <a:r>
              <a:rPr lang="en-US" dirty="0"/>
              <a:t> </a:t>
            </a:r>
            <a:r>
              <a:rPr lang="en-US" dirty="0" smtClean="0"/>
              <a:t>error estimation for the simulations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15506" y="5217195"/>
                <a:ext cx="5579348" cy="890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𝑒𝑥𝑝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𝐸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𝑠𝑖𝑚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𝐸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𝐾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𝑠𝑖𝑚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𝐸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𝑒𝑥𝑝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𝐸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06" y="5217195"/>
                <a:ext cx="5579348" cy="8901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875625" y="906754"/>
            <a:ext cx="3744351" cy="3657600"/>
            <a:chOff x="4721799" y="906754"/>
            <a:chExt cx="2879010" cy="2812308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9" t="14445" r="33750" b="11308"/>
            <a:stretch/>
          </p:blipFill>
          <p:spPr>
            <a:xfrm>
              <a:off x="5022201" y="906754"/>
              <a:ext cx="2578608" cy="246888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16200000">
              <a:off x="3979951" y="1648602"/>
              <a:ext cx="182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S( K | Q,E 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2727" y="3380508"/>
              <a:ext cx="1566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K (Kcal/</a:t>
              </a:r>
              <a:r>
                <a:rPr lang="en-US" sz="1600" dirty="0" err="1" smtClean="0">
                  <a:latin typeface="+mj-lt"/>
                </a:rPr>
                <a:t>mol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600" baseline="30000" dirty="0">
                <a:latin typeface="+mj-lt"/>
              </a:endParaRPr>
            </a:p>
          </p:txBody>
        </p:sp>
      </p:grpSp>
      <p:sp>
        <p:nvSpPr>
          <p:cNvPr id="6" name="Right Arrow 5"/>
          <p:cNvSpPr/>
          <p:nvPr/>
        </p:nvSpPr>
        <p:spPr>
          <a:xfrm>
            <a:off x="4328723" y="2412655"/>
            <a:ext cx="457200" cy="36307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52282" y="905256"/>
            <a:ext cx="3749040" cy="3657600"/>
            <a:chOff x="263967" y="1821867"/>
            <a:chExt cx="2918994" cy="281230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9" t="14655" r="33486" b="11271"/>
            <a:stretch/>
          </p:blipFill>
          <p:spPr bwMode="auto">
            <a:xfrm>
              <a:off x="602521" y="1821867"/>
              <a:ext cx="2580440" cy="246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 rot="16200000">
              <a:off x="-477881" y="2563715"/>
              <a:ext cx="182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S( K | Q,E 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82493" y="4295621"/>
              <a:ext cx="1566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K (Kcal/</a:t>
              </a:r>
              <a:r>
                <a:rPr lang="en-US" sz="1600" dirty="0" err="1" smtClean="0">
                  <a:latin typeface="+mj-lt"/>
                </a:rPr>
                <a:t>mol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600" baseline="30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85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81872" y="1898464"/>
            <a:ext cx="1757471" cy="3558878"/>
            <a:chOff x="71328" y="1602629"/>
            <a:chExt cx="1757471" cy="35588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8" y="1602629"/>
              <a:ext cx="1757471" cy="3558878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186117" y="3056526"/>
              <a:ext cx="799443" cy="186671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1872" y="3283527"/>
              <a:ext cx="964301" cy="17904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281264" y="1289306"/>
            <a:ext cx="6422115" cy="4754880"/>
            <a:chOff x="1904719" y="771558"/>
            <a:chExt cx="7165884" cy="530556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719" y="771558"/>
              <a:ext cx="7165884" cy="5305561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014917" y="2804707"/>
              <a:ext cx="2079653" cy="1269039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4719" y="1974457"/>
              <a:ext cx="2375968" cy="410266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Implementation in Mantid</a:t>
            </a:r>
            <a:r>
              <a:rPr lang="en-US" dirty="0"/>
              <a:t>: </a:t>
            </a:r>
            <a:r>
              <a:rPr lang="en-US" dirty="0" smtClean="0"/>
              <a:t>DSFinterp1DFit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9439" y="709564"/>
            <a:ext cx="503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www.mantidproject.org/</a:t>
            </a:r>
            <a:r>
              <a:rPr lang="en-US" dirty="0" smtClean="0">
                <a:solidFill>
                  <a:srgbClr val="FF0000"/>
                </a:solidFill>
                <a:hlinkClick r:id="rId5"/>
              </a:rPr>
              <a:t>DSFinterp1DFit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4047" y="5546912"/>
            <a:ext cx="1863799" cy="145155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2012">
      <a:dk1>
        <a:sysClr val="windowText" lastClr="000000"/>
      </a:dk1>
      <a:lt1>
        <a:sysClr val="window" lastClr="FFFFFF"/>
      </a:lt1>
      <a:dk2>
        <a:srgbClr val="008657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8657"/>
      </a:folHlink>
    </a:clrScheme>
    <a:fontScheme name="ORNL theme">
      <a:majorFont>
        <a:latin typeface="Arial Black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30013</TotalTime>
  <Words>863</Words>
  <Application>Microsoft Office PowerPoint</Application>
  <PresentationFormat>On-screen Show (4:3)</PresentationFormat>
  <Paragraphs>150</Paragraphs>
  <Slides>12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Default Theme</vt:lpstr>
      <vt:lpstr>Equation</vt:lpstr>
      <vt:lpstr>Microsoft Equation 3.0</vt:lpstr>
      <vt:lpstr>Refinement of a  Methyl Torsional Potential against Quasi-elastic Neutron Scattering Experiments</vt:lpstr>
      <vt:lpstr>Refinement Strategy</vt:lpstr>
      <vt:lpstr>Refinement Workflow</vt:lpstr>
      <vt:lpstr>The Sampling Problem</vt:lpstr>
      <vt:lpstr>The Sampling Problem: Example</vt:lpstr>
      <vt:lpstr>Smoothing the Scattering Law</vt:lpstr>
      <vt:lpstr>Smoothing the Scattering Law</vt:lpstr>
      <vt:lpstr>Smoothing the Scattering Law</vt:lpstr>
      <vt:lpstr>Implementation in Mantid: DSFinterp1DFit </vt:lpstr>
      <vt:lpstr>Fit Using the Script Window</vt:lpstr>
      <vt:lpstr>Test: Octa-Methyl Silsesquioxane</vt:lpstr>
      <vt:lpstr>Test: Octa-Methyl Silsesquioxane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 Briefing on Neutron Sciences</dc:title>
  <dc:creator>Roy, Donna Jo</dc:creator>
  <cp:lastModifiedBy>Borreguero Calvo, Jose M.</cp:lastModifiedBy>
  <cp:revision>561</cp:revision>
  <cp:lastPrinted>2013-02-20T14:23:29Z</cp:lastPrinted>
  <dcterms:created xsi:type="dcterms:W3CDTF">2012-12-06T21:19:48Z</dcterms:created>
  <dcterms:modified xsi:type="dcterms:W3CDTF">2014-09-11T19:23:53Z</dcterms:modified>
</cp:coreProperties>
</file>